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27" r:id="rId3"/>
    <p:sldId id="415" r:id="rId4"/>
    <p:sldId id="499" r:id="rId5"/>
    <p:sldId id="330" r:id="rId7"/>
    <p:sldId id="476" r:id="rId8"/>
    <p:sldId id="474" r:id="rId9"/>
    <p:sldId id="518" r:id="rId10"/>
    <p:sldId id="431" r:id="rId11"/>
    <p:sldId id="498" r:id="rId12"/>
    <p:sldId id="460" r:id="rId13"/>
    <p:sldId id="432" r:id="rId14"/>
    <p:sldId id="433" r:id="rId15"/>
    <p:sldId id="477" r:id="rId16"/>
    <p:sldId id="534" r:id="rId17"/>
    <p:sldId id="461" r:id="rId18"/>
    <p:sldId id="485" r:id="rId19"/>
    <p:sldId id="486" r:id="rId20"/>
    <p:sldId id="487" r:id="rId21"/>
    <p:sldId id="489" r:id="rId22"/>
    <p:sldId id="488" r:id="rId23"/>
    <p:sldId id="490" r:id="rId24"/>
    <p:sldId id="385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9" userDrawn="1">
          <p15:clr>
            <a:srgbClr val="A4A3A4"/>
          </p15:clr>
        </p15:guide>
        <p15:guide id="2" pos="3852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1CC"/>
    <a:srgbClr val="F5D1CC"/>
    <a:srgbClr val="FBE5D6"/>
    <a:srgbClr val="000000"/>
    <a:srgbClr val="D8422A"/>
    <a:srgbClr val="DF452B"/>
    <a:srgbClr val="FFE699"/>
    <a:srgbClr val="2B76C8"/>
    <a:srgbClr val="A90FAD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7" y="102"/>
      </p:cViewPr>
      <p:guideLst>
        <p:guide orient="horz" pos="2139"/>
        <p:guide pos="3852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-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7133" y="50800"/>
            <a:ext cx="9592733" cy="7874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47133" y="1149013"/>
            <a:ext cx="11506200" cy="4572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347133" y="1720513"/>
            <a:ext cx="11506200" cy="4343400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 baseline="0"/>
            </a:lvl2pPr>
            <a:lvl3pPr>
              <a:buClr>
                <a:schemeClr val="accent1"/>
              </a:buClr>
              <a:defRPr baseline="0"/>
            </a:lvl3pPr>
            <a:lvl4pPr>
              <a:buClr>
                <a:schemeClr val="accent1"/>
              </a:buClr>
              <a:defRPr baseline="0"/>
            </a:lvl4pPr>
            <a:lvl5pPr>
              <a:buClr>
                <a:schemeClr val="accent1"/>
              </a:buClr>
              <a:defRPr baseline="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42.png"/><Relationship Id="rId20" Type="http://schemas.openxmlformats.org/officeDocument/2006/relationships/image" Target="../media/image41.png"/><Relationship Id="rId2" Type="http://schemas.openxmlformats.org/officeDocument/2006/relationships/image" Target="../media/image4.png"/><Relationship Id="rId19" Type="http://schemas.openxmlformats.org/officeDocument/2006/relationships/image" Target="../media/image40.png"/><Relationship Id="rId18" Type="http://schemas.openxmlformats.org/officeDocument/2006/relationships/image" Target="../media/image39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tags" Target="../tags/tag3.xml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tags" Target="../tags/tag4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55.png"/><Relationship Id="rId20" Type="http://schemas.openxmlformats.org/officeDocument/2006/relationships/image" Target="../media/image54.png"/><Relationship Id="rId2" Type="http://schemas.openxmlformats.org/officeDocument/2006/relationships/image" Target="../media/image4.png"/><Relationship Id="rId19" Type="http://schemas.openxmlformats.org/officeDocument/2006/relationships/image" Target="../media/image53.png"/><Relationship Id="rId18" Type="http://schemas.openxmlformats.org/officeDocument/2006/relationships/image" Target="../media/image52.png"/><Relationship Id="rId17" Type="http://schemas.openxmlformats.org/officeDocument/2006/relationships/image" Target="../media/image51.png"/><Relationship Id="rId16" Type="http://schemas.openxmlformats.org/officeDocument/2006/relationships/image" Target="../media/image50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3.pn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7.png"/><Relationship Id="rId7" Type="http://schemas.openxmlformats.org/officeDocument/2006/relationships/image" Target="../media/image16.jpe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337561" y="2259446"/>
            <a:ext cx="551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838" y="156557"/>
            <a:ext cx="39791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Python</a:t>
            </a:r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机器学习</a:t>
            </a:r>
            <a:endParaRPr lang="zh-CN" altLang="en-US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30175" y="710565"/>
            <a:ext cx="3359150" cy="0"/>
          </a:xfrm>
          <a:prstGeom prst="line">
            <a:avLst/>
          </a:prstGeom>
          <a:ln>
            <a:solidFill>
              <a:srgbClr val="EEDC8F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977130" y="3552190"/>
            <a:ext cx="3009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冯建周</a:t>
            </a:r>
            <a:endParaRPr lang="zh-CN" altLang="en-US" sz="32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05839" y="1146201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28695" y="1680210"/>
            <a:ext cx="607060" cy="607060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28695" y="2419350"/>
            <a:ext cx="607060" cy="607060"/>
            <a:chOff x="5583547" y="3086961"/>
            <a:chExt cx="607187" cy="607187"/>
          </a:xfrm>
          <a:solidFill>
            <a:srgbClr val="D8422A"/>
          </a:solidFill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grpFill/>
            <a:ln>
              <a:solidFill>
                <a:srgbClr val="D8422A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28695" y="3141345"/>
            <a:ext cx="607060" cy="607060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4205605" y="187261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4205605" y="260667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4205605" y="3338830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625975" y="1753235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朴素贝叶斯分类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25975" y="2487295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solidFill>
              <a:srgbClr val="D842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案例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625975" y="3208020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5" y="951861"/>
            <a:ext cx="28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"/>
          <p:cNvSpPr txBox="1"/>
          <p:nvPr/>
        </p:nvSpPr>
        <p:spPr>
          <a:xfrm>
            <a:off x="673200" y="1620686"/>
            <a:ext cx="10766366" cy="516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lvl="1" indent="457200"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以下表西瓜数据集为例，使用朴素贝叶斯算法对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西瓜是否为好瓜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类别预测。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412491" y="2576982"/>
          <a:ext cx="9115449" cy="300501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39431"/>
                <a:gridCol w="1139431"/>
                <a:gridCol w="1139431"/>
                <a:gridCol w="1139432"/>
                <a:gridCol w="1139431"/>
                <a:gridCol w="1139431"/>
                <a:gridCol w="1139431"/>
                <a:gridCol w="1139431"/>
              </a:tblGrid>
              <a:tr h="307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编号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色泽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根蒂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敲声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纹理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脐部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含糖率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好瓜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青绿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0.461</a:t>
                      </a:r>
                      <a:endParaRPr lang="en-US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2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乌黑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沉闷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0.376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乌黑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模糊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0.264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青绿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沉闷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0.318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5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浅白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0.215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青绿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稍蜷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模糊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稍凹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0.091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7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乌黑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稍蜷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模糊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稍凹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0.370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乌黑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硬挺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0.161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9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乌黑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稍蜷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沉闷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模糊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平坦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0.198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案例介绍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650078" y="1858911"/>
            <a:ext cx="8534808" cy="4349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对样本一进行分类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：</a:t>
            </a:r>
            <a:endParaRPr kumimoji="0" lang="en-US" altLang="zh-CN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Helvetica Neue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674292" y="1680436"/>
            <a:ext cx="4398253" cy="1824599"/>
            <a:chOff x="6693407" y="620994"/>
            <a:chExt cx="4398253" cy="182459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6577" y="1802189"/>
              <a:ext cx="3011911" cy="549361"/>
            </a:xfrm>
            <a:prstGeom prst="rect">
              <a:avLst/>
            </a:prstGeom>
          </p:spPr>
        </p:pic>
        <p:sp>
          <p:nvSpPr>
            <p:cNvPr id="24" name="圆角矩形 37"/>
            <p:cNvSpPr/>
            <p:nvPr/>
          </p:nvSpPr>
          <p:spPr>
            <a:xfrm>
              <a:off x="6693407" y="941959"/>
              <a:ext cx="4349490" cy="150363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252764" y="620994"/>
              <a:ext cx="1279536" cy="3237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贝叶斯公式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693407" y="924940"/>
                  <a:ext cx="4398253" cy="8769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den>
                        </m:f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07" y="924940"/>
                  <a:ext cx="4398253" cy="87690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案例介绍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165149" y="2819624"/>
                <a:ext cx="2096620" cy="444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9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149" y="2819624"/>
                <a:ext cx="2096620" cy="444500"/>
              </a:xfrm>
              <a:prstGeom prst="rect">
                <a:avLst/>
              </a:prstGeom>
              <a:blipFill rotWithShape="1">
                <a:blip r:embed="rId8"/>
                <a:stretch>
                  <a:fillRect l="-27" t="-50" r="20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76261" y="3288699"/>
                <a:ext cx="7297032" cy="423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②为每个属性计算条件概率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CN" sz="1800" b="0" i="1" smtClean="0"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b="0" i="1" smtClean="0"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altLang="zh-CN" sz="1800" b="0" i="1" smtClean="0"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kumimoji="0" lang="en-US" altLang="zh-CN" sz="18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Helvetica Neue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1" y="3288699"/>
                <a:ext cx="7297032" cy="423545"/>
              </a:xfrm>
              <a:prstGeom prst="rect">
                <a:avLst/>
              </a:prstGeom>
              <a:blipFill rotWithShape="1">
                <a:blip r:embed="rId9"/>
                <a:stretch>
                  <a:fillRect l="-4" t="-8" r="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5047690" y="2797994"/>
                <a:ext cx="2096620" cy="44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9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90" y="2797994"/>
                <a:ext cx="2096620" cy="440055"/>
              </a:xfrm>
              <a:prstGeom prst="rect">
                <a:avLst/>
              </a:prstGeom>
              <a:blipFill rotWithShape="1">
                <a:blip r:embed="rId10"/>
                <a:stretch>
                  <a:fillRect l="-4" t="-42" r="27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1126415" y="3789915"/>
                <a:ext cx="3563737" cy="440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色泽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青绿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2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5" y="3789915"/>
                <a:ext cx="3563737" cy="440890"/>
              </a:xfrm>
              <a:prstGeom prst="rect">
                <a:avLst/>
              </a:prstGeom>
              <a:blipFill rotWithShape="1">
                <a:blip r:embed="rId11"/>
                <a:stretch>
                  <a:fillRect l="-16" t="-53" r="1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126415" y="4219126"/>
                <a:ext cx="3563737" cy="445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根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蒂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蜷缩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5" y="4219126"/>
                <a:ext cx="3563737" cy="445571"/>
              </a:xfrm>
              <a:prstGeom prst="rect">
                <a:avLst/>
              </a:prstGeom>
              <a:blipFill rotWithShape="1">
                <a:blip r:embed="rId12"/>
                <a:stretch>
                  <a:fillRect l="-16" t="-42" r="1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126415" y="4635400"/>
                <a:ext cx="3563737" cy="442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敲声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浊响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3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5" y="4635400"/>
                <a:ext cx="3563737" cy="442044"/>
              </a:xfrm>
              <a:prstGeom prst="rect">
                <a:avLst/>
              </a:prstGeom>
              <a:blipFill rotWithShape="1">
                <a:blip r:embed="rId13"/>
                <a:stretch>
                  <a:fillRect l="-16" t="-121" r="1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14"/>
            </p:custDataLst>
          </p:nvPr>
        </p:nvGraphicFramePr>
        <p:xfrm>
          <a:off x="833096" y="1003185"/>
          <a:ext cx="9115449" cy="6069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39431"/>
                <a:gridCol w="1139431"/>
                <a:gridCol w="1139587"/>
                <a:gridCol w="1139276"/>
                <a:gridCol w="1139431"/>
                <a:gridCol w="1139431"/>
                <a:gridCol w="1139431"/>
                <a:gridCol w="1139431"/>
              </a:tblGrid>
              <a:tr h="3072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编号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色泽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根蒂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敲声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纹理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脐部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含糖率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好瓜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99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青绿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0.460</a:t>
                      </a:r>
                      <a:endParaRPr lang="en-US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？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1126415" y="5040530"/>
                <a:ext cx="3563737" cy="441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纹理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清晰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5" y="5040530"/>
                <a:ext cx="3563737" cy="441018"/>
              </a:xfrm>
              <a:prstGeom prst="rect">
                <a:avLst/>
              </a:prstGeom>
              <a:blipFill rotWithShape="1">
                <a:blip r:embed="rId15"/>
                <a:stretch>
                  <a:fillRect l="-16" t="-121" r="1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1126414" y="5463689"/>
                <a:ext cx="3563737" cy="444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脐部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凹陷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num>
                      <m:den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5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414" y="5463689"/>
                <a:ext cx="3563737" cy="444417"/>
              </a:xfrm>
              <a:prstGeom prst="rect">
                <a:avLst/>
              </a:prstGeom>
              <a:blipFill rotWithShape="1">
                <a:blip r:embed="rId16"/>
                <a:stretch>
                  <a:fillRect l="-16" t="-34" r="1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4"/>
          <p:cNvSpPr txBox="1"/>
          <p:nvPr/>
        </p:nvSpPr>
        <p:spPr>
          <a:xfrm>
            <a:off x="650236" y="2360788"/>
            <a:ext cx="8534808" cy="4337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①先估算先验概率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p(c)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47540" y="3789621"/>
                <a:ext cx="3563737" cy="4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色泽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青绿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0" y="3789621"/>
                <a:ext cx="3563737" cy="439992"/>
              </a:xfrm>
              <a:prstGeom prst="rect">
                <a:avLst/>
              </a:prstGeom>
              <a:blipFill rotWithShape="1">
                <a:blip r:embed="rId17"/>
                <a:stretch>
                  <a:fillRect l="-16" t="-131" r="1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5047540" y="4212776"/>
                <a:ext cx="3563737" cy="4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根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蒂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蜷缩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2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0" y="4212776"/>
                <a:ext cx="3563737" cy="440505"/>
              </a:xfrm>
              <a:prstGeom prst="rect">
                <a:avLst/>
              </a:prstGeom>
              <a:blipFill rotWithShape="1">
                <a:blip r:embed="rId18"/>
                <a:stretch>
                  <a:fillRect l="-16" t="-42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5047540" y="4629050"/>
                <a:ext cx="3563737" cy="44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敲声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浊响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3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0" y="4629050"/>
                <a:ext cx="3563737" cy="440505"/>
              </a:xfrm>
              <a:prstGeom prst="rect">
                <a:avLst/>
              </a:prstGeom>
              <a:blipFill rotWithShape="1">
                <a:blip r:embed="rId19"/>
                <a:stretch>
                  <a:fillRect l="-16" t="-121" r="1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047540" y="5036720"/>
                <a:ext cx="3563737" cy="4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纹理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清晰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0" y="5036720"/>
                <a:ext cx="3563737" cy="439992"/>
              </a:xfrm>
              <a:prstGeom prst="rect">
                <a:avLst/>
              </a:prstGeom>
              <a:blipFill rotWithShape="1">
                <a:blip r:embed="rId20"/>
                <a:stretch>
                  <a:fillRect l="-16" t="-122" r="1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5047539" y="5457339"/>
                <a:ext cx="3563737" cy="43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脐部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凹陷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  <m:f>
                      <m:f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1</m:t>
                        </m:r>
                      </m:num>
                      <m:den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39" y="5457339"/>
                <a:ext cx="3563737" cy="439992"/>
              </a:xfrm>
              <a:prstGeom prst="rect">
                <a:avLst/>
              </a:prstGeom>
              <a:blipFill rotWithShape="1">
                <a:blip r:embed="rId21"/>
                <a:stretch>
                  <a:fillRect l="-16" t="-34" r="1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05839" y="1138581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案例介绍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752434" y="4146122"/>
            <a:ext cx="7297032" cy="396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③计算后验概率</a:t>
            </a:r>
            <a:endParaRPr lang="en-US" altLang="zh-CN" sz="18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833096" y="1003185"/>
          <a:ext cx="9115449" cy="60697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39431"/>
                <a:gridCol w="1139431"/>
                <a:gridCol w="1139587"/>
                <a:gridCol w="1139276"/>
                <a:gridCol w="1139431"/>
                <a:gridCol w="1139431"/>
                <a:gridCol w="1139431"/>
                <a:gridCol w="1139431"/>
              </a:tblGrid>
              <a:tr h="3072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编号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色泽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根蒂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敲声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纹理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脐部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含糖率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好瓜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99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青绿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蜷缩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浊响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清晰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0.460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？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7681277" y="1688691"/>
            <a:ext cx="4398253" cy="1824599"/>
            <a:chOff x="6693407" y="620994"/>
            <a:chExt cx="4398253" cy="1824599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6577" y="1802189"/>
              <a:ext cx="3011911" cy="549361"/>
            </a:xfrm>
            <a:prstGeom prst="rect">
              <a:avLst/>
            </a:prstGeom>
          </p:spPr>
        </p:pic>
        <p:sp>
          <p:nvSpPr>
            <p:cNvPr id="35" name="圆角矩形 37"/>
            <p:cNvSpPr/>
            <p:nvPr/>
          </p:nvSpPr>
          <p:spPr>
            <a:xfrm>
              <a:off x="6693407" y="941959"/>
              <a:ext cx="4349490" cy="1503634"/>
            </a:xfrm>
            <a:prstGeom prst="round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252764" y="620994"/>
              <a:ext cx="1279536" cy="32377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贝叶斯公式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6693407" y="924940"/>
                  <a:ext cx="4398253" cy="8769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den>
                        </m:f>
                        <m:nary>
                          <m:naryPr>
                            <m:chr m:val="∏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𝑃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𝑐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407" y="924940"/>
                  <a:ext cx="4398253" cy="87690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4"/>
          <p:cNvSpPr txBox="1"/>
          <p:nvPr/>
        </p:nvSpPr>
        <p:spPr>
          <a:xfrm>
            <a:off x="650078" y="1858911"/>
            <a:ext cx="8534808" cy="4349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对样本一进行分类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Neue"/>
              </a:rPr>
              <a:t>：</a:t>
            </a:r>
            <a:endParaRPr kumimoji="0" lang="en-US" altLang="zh-CN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025443" y="2378223"/>
                <a:ext cx="3563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含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糖率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0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.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460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是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43" y="2378223"/>
                <a:ext cx="3563737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6" t="-40" r="1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3830239" y="2244317"/>
                <a:ext cx="3844053" cy="637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092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460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3266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092</m:t>
                              </m:r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239" y="2244317"/>
                <a:ext cx="3844053" cy="637143"/>
              </a:xfrm>
              <a:prstGeom prst="rect">
                <a:avLst/>
              </a:prstGeom>
              <a:blipFill rotWithShape="1">
                <a:blip r:embed="rId10"/>
                <a:stretch>
                  <a:fillRect l="-14" t="-36" r="8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3702089" y="2883724"/>
                <a:ext cx="7545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515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89" y="2883724"/>
                <a:ext cx="754536" cy="338554"/>
              </a:xfrm>
              <a:prstGeom prst="rect">
                <a:avLst/>
              </a:prstGeom>
              <a:blipFill rotWithShape="1">
                <a:blip r:embed="rId11"/>
                <a:stretch>
                  <a:fillRect l="-5" t="-56" r="-4519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991811" y="3331173"/>
                <a:ext cx="3563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(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含</m:t>
                    </m:r>
                    <m:r>
                      <a:rPr lang="zh-CN" alt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糖率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0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.</m:t>
                    </m:r>
                    <m:r>
                      <a:rPr lang="en-US" altLang="zh-CN" sz="16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460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|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好瓜</m:t>
                    </m:r>
                    <m:r>
                      <a:rPr lang="en-US" altLang="zh-CN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=</m:t>
                    </m:r>
                    <m:r>
                      <a:rPr lang="zh-CN" alt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否</m:t>
                    </m:r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)=</m:t>
                    </m:r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11" y="3331173"/>
                <a:ext cx="3563737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6" t="-162" r="2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837224" y="3185088"/>
                <a:ext cx="3844053" cy="6371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141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460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altLang="zh-CN" sz="1600" b="0" i="1" dirty="0" smtClean="0">
                                      <a:latin typeface="Cambria Math" panose="02040503050406030204" pitchFamily="18" charset="0"/>
                                    </a:rPr>
                                    <m:t>2050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141</m:t>
                              </m:r>
                            </m:e>
                            <m:sup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24" y="3185088"/>
                <a:ext cx="3844053" cy="637143"/>
              </a:xfrm>
              <a:prstGeom prst="rect">
                <a:avLst/>
              </a:prstGeom>
              <a:blipFill rotWithShape="1">
                <a:blip r:embed="rId13"/>
                <a:stretch>
                  <a:fillRect l="-14" t="-88" r="8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3702089" y="3828848"/>
                <a:ext cx="75453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556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89" y="3828848"/>
                <a:ext cx="754536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5" t="-128" r="-4519" b="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1126643" y="4636714"/>
                <a:ext cx="9040758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18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好瓜</m:t>
                        </m:r>
                        <m:r>
                          <a:rPr lang="en-US" altLang="zh-CN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=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43" y="4636714"/>
                <a:ext cx="9040758" cy="370294"/>
              </a:xfrm>
              <a:prstGeom prst="rect">
                <a:avLst/>
              </a:prstGeom>
              <a:blipFill rotWithShape="1">
                <a:blip r:embed="rId15"/>
                <a:stretch>
                  <a:fillRect l="-2" t="-156" r="5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/>
              <p:cNvSpPr txBox="1"/>
              <p:nvPr/>
            </p:nvSpPr>
            <p:spPr>
              <a:xfrm>
                <a:off x="2379099" y="4617261"/>
                <a:ext cx="7868657" cy="4144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青绿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蜷缩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浊响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清晰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凹陷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含糖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: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0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.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460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是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099" y="4617261"/>
                <a:ext cx="7868657" cy="414472"/>
              </a:xfrm>
              <a:prstGeom prst="rect">
                <a:avLst/>
              </a:prstGeom>
              <a:blipFill rotWithShape="1">
                <a:blip r:embed="rId16"/>
                <a:stretch>
                  <a:fillRect l="-5" t="-42" r="2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/>
              <p:cNvSpPr txBox="1"/>
              <p:nvPr/>
            </p:nvSpPr>
            <p:spPr>
              <a:xfrm>
                <a:off x="2391032" y="5194317"/>
                <a:ext cx="7795978" cy="411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altLang="zh-CN" sz="1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青绿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蜷缩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</m:oMath>
                </a14:m>
                <a:r>
                  <a:rPr lang="en-US" altLang="zh-CN" sz="16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浊响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清晰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凹陷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Helvetica Neue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𝑃</m:t>
                        </m:r>
                      </m:e>
                      <m:sub>
                        <m:r>
                          <a:rPr lang="zh-CN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含糖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：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0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.</m:t>
                        </m:r>
                        <m:r>
                          <a:rPr lang="en-US" altLang="zh-CN" sz="1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460</m:t>
                        </m:r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|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  <a:sym typeface="Helvetica Neue"/>
                          </a:rPr>
                          <m:t>否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032" y="5194317"/>
                <a:ext cx="7795978" cy="411480"/>
              </a:xfrm>
              <a:prstGeom prst="rect">
                <a:avLst/>
              </a:prstGeom>
              <a:blipFill rotWithShape="1">
                <a:blip r:embed="rId17"/>
                <a:stretch>
                  <a:fillRect l="-3" t="-4" r="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126643" y="5177342"/>
                <a:ext cx="161128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Helvetica Neue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altLang="zh-CN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</m:ctrlPr>
                      </m:dPr>
                      <m:e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好瓜</m:t>
                        </m:r>
                        <m:r>
                          <a:rPr lang="en-US" altLang="zh-CN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=</m:t>
                        </m:r>
                        <m:r>
                          <a:rPr lang="zh-CN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  <a:sym typeface="Helvetica Neue"/>
                          </a:rPr>
                          <m:t>否</m:t>
                        </m:r>
                      </m:e>
                    </m:d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643" y="5177342"/>
                <a:ext cx="1611284" cy="404983"/>
              </a:xfrm>
              <a:prstGeom prst="rect">
                <a:avLst/>
              </a:prstGeom>
              <a:blipFill rotWithShape="1">
                <a:blip r:embed="rId18"/>
                <a:stretch>
                  <a:fillRect l="-9" t="-46" r="2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8049121" y="4720349"/>
                <a:ext cx="12323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Helvetica Neue"/>
                        </a:rPr>
                        <m:t>≈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0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.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1616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121" y="4720349"/>
                <a:ext cx="1232320" cy="369332"/>
              </a:xfrm>
              <a:prstGeom prst="rect">
                <a:avLst/>
              </a:prstGeom>
              <a:blipFill rotWithShape="1">
                <a:blip r:embed="rId19"/>
                <a:stretch>
                  <a:fillRect l="-40" t="-107" r="23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8169967" y="5267577"/>
                <a:ext cx="99088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Helvetica Neue"/>
                        </a:rPr>
                        <m:t>≈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0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.</m:t>
                      </m:r>
                      <m:r>
                        <a:rPr lang="en-US" altLang="zh-CN" sz="1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Helvetica Neue"/>
                        </a:rPr>
                        <m:t>0014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967" y="5267577"/>
                <a:ext cx="990881" cy="369332"/>
              </a:xfrm>
              <a:prstGeom prst="rect">
                <a:avLst/>
              </a:prstGeom>
              <a:blipFill rotWithShape="1">
                <a:blip r:embed="rId20"/>
                <a:stretch>
                  <a:fillRect l="-6" t="-68" r="-111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862510" y="5773434"/>
                <a:ext cx="8807467" cy="396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1616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0014</m:t>
                    </m:r>
                  </m:oMath>
                </a14:m>
                <a:r>
                  <a:rPr lang="zh-CN" altLang="en-US" sz="18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，因此，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朴素贝叶斯分类器将测试样本“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”判别为“好瓜”。</a:t>
                </a:r>
                <a:endParaRPr lang="en-US" altLang="zh-CN" sz="18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0" y="5773434"/>
                <a:ext cx="8807467" cy="396391"/>
              </a:xfrm>
              <a:prstGeom prst="rect">
                <a:avLst/>
              </a:prstGeom>
              <a:blipFill rotWithShape="1">
                <a:blip r:embed="rId21"/>
                <a:stretch>
                  <a:fillRect l="-2" t="-4" r="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拉普拉斯修正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81025" y="1014730"/>
            <a:ext cx="94392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en-US" altLang="zh-CN" sz="2000" dirty="0">
                <a:sym typeface="+mn-ea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若某个属性值在训练集中没有与某个类同时出现过，则直接计算会出现问题，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比如在西瓜数据集中，如果“敲声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清脆”测试例，训练集中没有该样例，因此连乘式计算的概率值为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，无论其他属性上明显像好瓜，分类结果都是“好瓜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否”，这显然不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060" y="2336800"/>
            <a:ext cx="92856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ym typeface="+mn-ea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为了避免其他属性携带的信息被训练集中未出现的属性值“抹去”，在估计概率值时通常要进行“拉普拉斯修正”（Laplacian correction）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87400" y="3106420"/>
                <a:ext cx="9178925" cy="21259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dirty="0">
                    <a:sym typeface="+mn-ea"/>
                  </a:rPr>
                  <a:t>  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令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表示训练集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D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中可能的类别数，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</a:t>
                </a:r>
                <a:r>
                  <a:rPr lang="en-US" altLang="zh-CN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表示第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个属性可能的取值数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，则前面的公式分别修正为：</a:t>
                </a:r>
                <a:endParaRPr lang="zh-CN" altLang="en-US" dirty="0" smtClean="0">
                  <a:sym typeface="+mn-ea"/>
                </a:endParaRPr>
              </a:p>
              <a:p>
                <a:r>
                  <a:rPr lang="en-US" altLang="zh-CN" dirty="0" smtClean="0">
                    <a:latin typeface="Cambria Math" panose="02040503050406030204"/>
                    <a:ea typeface="微软雅黑" panose="020B0503020204020204" pitchFamily="34" charset="-122"/>
                    <a:sym typeface="+mn-ea"/>
                  </a:rPr>
                  <a:t>                                                                              </a:t>
                </a:r>
                <a:r>
                  <a:rPr lang="en-US" altLang="zh-CN" sz="2400" dirty="0" smtClean="0">
                    <a:latin typeface="Cambria Math" panose="02040503050406030204"/>
                    <a:ea typeface="微软雅黑" panose="020B0503020204020204" pitchFamily="34" charset="-122"/>
                    <a:sym typeface="+mn-ea"/>
                  </a:rPr>
                  <a:t>  p(y</a:t>
                </a:r>
                <a:r>
                  <a:rPr lang="en-US" altLang="zh-CN" sz="2400" baseline="-25000" dirty="0" smtClean="0">
                    <a:latin typeface="Cambria Math" panose="02040503050406030204"/>
                    <a:ea typeface="微软雅黑" panose="020B0503020204020204" pitchFamily="34" charset="-122"/>
                    <a:sym typeface="+mn-ea"/>
                  </a:rPr>
                  <a:t>k</a:t>
                </a:r>
                <a:r>
                  <a:rPr lang="en-US" altLang="zh-CN" sz="2400" dirty="0" smtClean="0">
                    <a:latin typeface="Cambria Math" panose="02040503050406030204"/>
                    <a:ea typeface="微软雅黑" panose="020B0503020204020204" pitchFamily="34" charset="-122"/>
                    <a:sym typeface="+mn-ea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baseline="-25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zh-CN" sz="2400" dirty="0" smtClean="0">
                  <a:latin typeface="Cambria Math" panose="02040503050406030204"/>
                  <a:ea typeface="微软雅黑" panose="020B0503020204020204" pitchFamily="34" charset="-122"/>
                  <a:sym typeface="+mn-ea"/>
                </a:endParaRPr>
              </a:p>
              <a:p>
                <a:endParaRPr lang="en-US" altLang="zh-CN" sz="2400" b="0" i="1">
                  <a:latin typeface="Cambria Math" panose="02040503050406030204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                                                            </m:t>
                    </m:r>
                    <m:r>
                      <a:rPr lang="en-US" altLang="zh-CN" sz="2400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2400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baseline="-2500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altLang="zh-CN" sz="240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3106420"/>
                <a:ext cx="9178925" cy="21259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05839" y="1146201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28695" y="1680210"/>
            <a:ext cx="607060" cy="607060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28695" y="2419350"/>
            <a:ext cx="607060" cy="607060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28695" y="3141345"/>
            <a:ext cx="607060" cy="607060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solidFill>
                <a:srgbClr val="D8422A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4205605" y="187261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4205605" y="260667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4205605" y="3338830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625975" y="1753235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线性回归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25975" y="2487295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案例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625975" y="3208020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solidFill>
              <a:srgbClr val="D842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代码实践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问题描述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Pima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印第安人数据集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最初来自美国国立糖尿病/消化/肾脏疾病研究所。数据集的目的是基于数据集中包含的某些诊断指标，来诊断性地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预测患者是否患有糖尿病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26643" y="281013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基于朴素贝叶斯实现印第安人数据集分类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1412491" y="2632862"/>
          <a:ext cx="9115449" cy="300501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139431"/>
                <a:gridCol w="1139431"/>
                <a:gridCol w="1139431"/>
                <a:gridCol w="1139432"/>
                <a:gridCol w="1139431"/>
                <a:gridCol w="1139431"/>
                <a:gridCol w="1139431"/>
                <a:gridCol w="1139431"/>
              </a:tblGrid>
              <a:tr h="3073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编号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怀孕次数</a:t>
                      </a:r>
                      <a:endParaRPr lang="zh-CN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葡萄糖浓度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血压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皮层厚度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胰岛素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糖尿病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148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72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2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66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29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凹陷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183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64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4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89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66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23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94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5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137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40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168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6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116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74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7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78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50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32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88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是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  <a:tr h="275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8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115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0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...</a:t>
                      </a:r>
                      <a:endParaRPr lang="en-US" altLang="zh-CN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楷体" panose="02010609060101010101" charset="-122"/>
                          <a:ea typeface="楷体" panose="02010609060101010101" charset="-122"/>
                        </a:rPr>
                        <a:t>否</a:t>
                      </a:r>
                      <a:endParaRPr lang="zh-CN" altLang="en-US" sz="1600" dirty="0">
                        <a:latin typeface="楷体" panose="02010609060101010101" charset="-122"/>
                        <a:ea typeface="楷体" panose="02010609060101010101" charset="-122"/>
                      </a:endParaRPr>
                    </a:p>
                  </a:txBody>
                  <a:tcPr marL="55915" marR="55915" marT="27958" marB="27958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数据预处理：读取数据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" y="2400300"/>
            <a:ext cx="9130665" cy="2057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90" y="4561840"/>
            <a:ext cx="6254115" cy="185547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407160" y="1528445"/>
            <a:ext cx="9991725" cy="830580"/>
            <a:chOff x="2216" y="2407"/>
            <a:chExt cx="15735" cy="1308"/>
          </a:xfrm>
        </p:grpSpPr>
        <p:sp>
          <p:nvSpPr>
            <p:cNvPr id="5" name="对角圆角矩形 4"/>
            <p:cNvSpPr/>
            <p:nvPr/>
          </p:nvSpPr>
          <p:spPr>
            <a:xfrm>
              <a:off x="2216" y="2407"/>
              <a:ext cx="15735" cy="1308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34" y="2408"/>
              <a:ext cx="989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函数名称：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pandas.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read_csv(filepath, names)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函数参数：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f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ilepath: csv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文件路径；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names: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列名数组；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函数返回值：返回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DataFrame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对象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007" y="2408"/>
              <a:ext cx="1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API</a:t>
              </a:r>
              <a:r>
                <a:rPr lang="zh-CN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详解</a:t>
              </a:r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数据预处理：特征选择、数据集划分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" y="2678430"/>
            <a:ext cx="8391525" cy="206502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407160" y="1528445"/>
            <a:ext cx="9991725" cy="830580"/>
            <a:chOff x="2216" y="2407"/>
            <a:chExt cx="15735" cy="1308"/>
          </a:xfrm>
        </p:grpSpPr>
        <p:sp>
          <p:nvSpPr>
            <p:cNvPr id="5" name="对角圆角矩形 4"/>
            <p:cNvSpPr/>
            <p:nvPr/>
          </p:nvSpPr>
          <p:spPr>
            <a:xfrm>
              <a:off x="2216" y="2407"/>
              <a:ext cx="15735" cy="1308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334" y="2408"/>
              <a:ext cx="11935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函数名称：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sklearn.model_selection.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train_test_split(data, labels, test_size)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函数参数：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data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数据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labels: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标签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test_size: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测试集比例；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函数返回值：返回划分完成的训练集和测试集的数据和标签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007" y="2408"/>
              <a:ext cx="194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API</a:t>
              </a:r>
              <a:r>
                <a:rPr lang="zh-CN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详解</a:t>
              </a:r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模型训练和评估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090" y="2913380"/>
            <a:ext cx="5302250" cy="1219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模型配置和训练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90" y="4132580"/>
            <a:ext cx="6499225" cy="215074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407160" y="1528445"/>
            <a:ext cx="9991725" cy="1142365"/>
            <a:chOff x="2216" y="2407"/>
            <a:chExt cx="15735" cy="1308"/>
          </a:xfrm>
        </p:grpSpPr>
        <p:sp>
          <p:nvSpPr>
            <p:cNvPr id="12" name="对角圆角矩形 11"/>
            <p:cNvSpPr/>
            <p:nvPr/>
          </p:nvSpPr>
          <p:spPr>
            <a:xfrm>
              <a:off x="2216" y="2407"/>
              <a:ext cx="15735" cy="1308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34" y="2408"/>
              <a:ext cx="11935" cy="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函数名称：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sklearn.naive_bayes.GaussianNB.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fit(train_data, train_label)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函数功能：将训练数据传入模型中，并训练模型</a:t>
              </a:r>
              <a:endParaRPr lang="en-US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函数参数：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train_data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训练集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样本特征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train_labels: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训练集样本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标签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函数返回值：返回该对象实例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GaussianNB</a:t>
              </a:r>
              <a:endParaRPr lang="en-US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6007" y="2408"/>
              <a:ext cx="1944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API</a:t>
              </a:r>
              <a:r>
                <a:rPr lang="zh-CN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详解</a:t>
              </a:r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2345" y="1882140"/>
            <a:ext cx="607060" cy="607060"/>
            <a:chOff x="5583547" y="2347275"/>
            <a:chExt cx="607187" cy="607187"/>
          </a:xfrm>
        </p:grpSpPr>
        <p:sp>
          <p:nvSpPr>
            <p:cNvPr id="7" name="椭圆 6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522345" y="2621280"/>
            <a:ext cx="607060" cy="607060"/>
            <a:chOff x="5583547" y="3086961"/>
            <a:chExt cx="607187" cy="607187"/>
          </a:xfrm>
        </p:grpSpPr>
        <p:sp>
          <p:nvSpPr>
            <p:cNvPr id="25" name="椭圆 24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522345" y="3343275"/>
            <a:ext cx="607060" cy="607060"/>
            <a:chOff x="5583547" y="3086961"/>
            <a:chExt cx="607187" cy="607187"/>
          </a:xfrm>
        </p:grpSpPr>
        <p:sp>
          <p:nvSpPr>
            <p:cNvPr id="28" name="椭圆 27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右箭头 29"/>
          <p:cNvSpPr/>
          <p:nvPr/>
        </p:nvSpPr>
        <p:spPr>
          <a:xfrm>
            <a:off x="4199255" y="207454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29"/>
          <p:cNvSpPr/>
          <p:nvPr/>
        </p:nvSpPr>
        <p:spPr>
          <a:xfrm>
            <a:off x="4199255" y="280860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29"/>
          <p:cNvSpPr/>
          <p:nvPr/>
        </p:nvSpPr>
        <p:spPr>
          <a:xfrm>
            <a:off x="4199255" y="3540760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4619625" y="1955165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朴素贝叶斯分类</a:t>
            </a:r>
            <a:endParaRPr lang="zh-CN" altLang="en-US" dirty="0"/>
          </a:p>
        </p:txBody>
      </p:sp>
      <p:sp>
        <p:nvSpPr>
          <p:cNvPr id="50" name="圆角矩形 49"/>
          <p:cNvSpPr/>
          <p:nvPr/>
        </p:nvSpPr>
        <p:spPr>
          <a:xfrm>
            <a:off x="4619625" y="2689225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案例</a:t>
            </a:r>
            <a:endParaRPr lang="zh-CN" altLang="en-US" dirty="0"/>
          </a:p>
        </p:txBody>
      </p:sp>
      <p:sp>
        <p:nvSpPr>
          <p:cNvPr id="51" name="圆角矩形 50"/>
          <p:cNvSpPr/>
          <p:nvPr/>
        </p:nvSpPr>
        <p:spPr>
          <a:xfrm>
            <a:off x="4619625" y="3409950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 t="2836"/>
          <a:stretch>
            <a:fillRect/>
          </a:stretch>
        </p:blipFill>
        <p:spPr>
          <a:xfrm>
            <a:off x="1550670" y="4977130"/>
            <a:ext cx="5188585" cy="84836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模型训练和评估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090" y="3100070"/>
            <a:ext cx="8843010" cy="1812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模型评估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07160" y="1528445"/>
            <a:ext cx="9991725" cy="1329690"/>
            <a:chOff x="2216" y="2407"/>
            <a:chExt cx="15735" cy="1308"/>
          </a:xfrm>
        </p:grpSpPr>
        <p:sp>
          <p:nvSpPr>
            <p:cNvPr id="15" name="对角圆角矩形 14"/>
            <p:cNvSpPr/>
            <p:nvPr/>
          </p:nvSpPr>
          <p:spPr>
            <a:xfrm>
              <a:off x="2216" y="2407"/>
              <a:ext cx="15735" cy="1308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34" y="2407"/>
              <a:ext cx="14529" cy="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函数名称：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sklearn.model_selection.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cross_val_score(model, data, labels, cv, scoring)</a:t>
              </a:r>
              <a:r>
                <a:rPr lang="en-US" altLang="zh-CN" sz="1600">
                  <a:solidFill>
                    <a:srgbClr val="FF0000"/>
                  </a:solidFill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</a:t>
              </a:r>
              <a:endParaRPr lang="en-US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函数功能：根据传入的数据和标签，对模型进行交叉验证</a:t>
              </a:r>
              <a:endParaRPr lang="zh-CN" altLang="en-US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函数参数：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model: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要评估的模型；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data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用于评估的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样本特征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labels: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用于评估的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样本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标签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                   cv: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将模型拆分为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cv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组进行交叉验证；</a:t>
              </a:r>
              <a:r>
                <a:rPr lang="en-US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scoring: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可调用的评分函数</a:t>
              </a:r>
              <a:r>
                <a:rPr lang="en-US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例如准确率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’accuracy’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函数返回值：评分结果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07" y="2408"/>
              <a:ext cx="1944" cy="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API</a:t>
              </a:r>
              <a:r>
                <a:rPr lang="zh-CN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详解</a:t>
              </a:r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代码实践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模型预测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模型预测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935" y="2969895"/>
            <a:ext cx="6564630" cy="110617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407160" y="1528445"/>
            <a:ext cx="9991725" cy="1142365"/>
            <a:chOff x="2216" y="2407"/>
            <a:chExt cx="15735" cy="1308"/>
          </a:xfrm>
        </p:grpSpPr>
        <p:sp>
          <p:nvSpPr>
            <p:cNvPr id="24" name="对角圆角矩形 23"/>
            <p:cNvSpPr/>
            <p:nvPr/>
          </p:nvSpPr>
          <p:spPr>
            <a:xfrm>
              <a:off x="2216" y="2407"/>
              <a:ext cx="15735" cy="1308"/>
            </a:xfrm>
            <a:prstGeom prst="round2Diag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334" y="2408"/>
              <a:ext cx="11935" cy="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函数名称：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sklearn.naive_bayes.GaussianNB.</a:t>
              </a:r>
              <a:r>
                <a:rPr lang="en-US" altLang="zh-CN" sz="16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predict(test_data)</a:t>
              </a:r>
              <a:endPara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 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函数功能：对测试数据进行预测</a:t>
              </a:r>
              <a:endParaRPr lang="en-US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en-US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函数参数：</a:t>
              </a:r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test_data</a:t>
              </a:r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zh-CN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测试集</a:t>
              </a:r>
              <a:r>
                <a:rPr lang="zh-CN" altLang="en-US" sz="1600">
                  <a:latin typeface="楷体" panose="02010609060101010101" charset="-122"/>
                  <a:ea typeface="楷体" panose="02010609060101010101" charset="-122"/>
                  <a:cs typeface="Times New Roman" panose="02020603050405020304" pitchFamily="18" charset="0"/>
                </a:rPr>
                <a:t>样本特征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；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        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函数返回值：返回预测结果，即预测的样本</a:t>
              </a:r>
              <a:r>
                <a:rPr lang="zh-CN" altLang="zh-CN" sz="1600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类别</a:t>
              </a:r>
              <a:endParaRPr lang="zh-CN" altLang="zh-CN" sz="1600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6007" y="2408"/>
              <a:ext cx="1944" cy="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API</a:t>
              </a:r>
              <a:r>
                <a:rPr lang="zh-CN" altLang="en-US">
                  <a:latin typeface="Times New Roman" panose="02020603050405020304" pitchFamily="18" charset="0"/>
                  <a:ea typeface="楷体" panose="02010609060101010101" charset="-122"/>
                  <a:cs typeface="Times New Roman" panose="02020603050405020304" pitchFamily="18" charset="0"/>
                </a:rPr>
                <a:t>详解</a:t>
              </a:r>
              <a:endParaRPr lang="zh-CN" altLang="en-US">
                <a:latin typeface="Times New Roman" panose="02020603050405020304" pitchFamily="18" charset="0"/>
                <a:ea typeface="楷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05839" y="1146201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04473" y="1901190"/>
            <a:ext cx="607060" cy="607060"/>
            <a:chOff x="5583547" y="2347275"/>
            <a:chExt cx="607187" cy="607187"/>
          </a:xfrm>
          <a:solidFill>
            <a:srgbClr val="DF452B"/>
          </a:solidFill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grp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04473" y="2640330"/>
            <a:ext cx="607060" cy="607060"/>
            <a:chOff x="5583547" y="3086961"/>
            <a:chExt cx="607187" cy="607187"/>
          </a:xfrm>
          <a:solidFill>
            <a:srgbClr val="D8422A"/>
          </a:solidFill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04473" y="3362325"/>
            <a:ext cx="607060" cy="607060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noFill/>
            <a:ln>
              <a:solidFill>
                <a:srgbClr val="D8422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D8422A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4181383" y="209359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4181383" y="2827655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4181383" y="3559810"/>
            <a:ext cx="265430" cy="222885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601753" y="1974215"/>
            <a:ext cx="2751455" cy="461645"/>
          </a:xfrm>
          <a:prstGeom prst="roundRect">
            <a:avLst>
              <a:gd name="adj" fmla="val 50000"/>
            </a:avLst>
          </a:prstGeom>
          <a:solidFill>
            <a:srgbClr val="DF452B"/>
          </a:solidFill>
          <a:ln>
            <a:solidFill>
              <a:srgbClr val="DF45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朴素贝叶斯分类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601753" y="2708275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案例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601753" y="3429000"/>
            <a:ext cx="2751455" cy="461645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422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D8422A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分类的定义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分类问题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77881" y="1405809"/>
                <a:ext cx="10816128" cy="1129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457200" algn="just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分类问题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即寻找一个函数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𝑓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判断输入数据集中每个样本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所属的类别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𝑐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，可以是二分类问题（是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/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不是），也可以是多分类问题（在多个类别中判断输入数据样本具体属于哪一个类别）。与回归问题（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regression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）相比，分类问题的输出不再是连续值，而是离散值，用来指定每个样本属于哪个类别。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1" y="1405809"/>
                <a:ext cx="10816128" cy="1129665"/>
              </a:xfrm>
              <a:prstGeom prst="rect">
                <a:avLst/>
              </a:prstGeom>
              <a:blipFill rotWithShape="1">
                <a:blip r:embed="rId6"/>
                <a:stretch>
                  <a:fillRect l="-3" t="-49" r="-11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77881" y="2614989"/>
            <a:ext cx="10836238" cy="680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algn="just" eaLnBrk="0" fontAlgn="base" hangingPunct="0">
              <a:lnSpc>
                <a:spcPct val="11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分类在我们日常生活中很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分类问题在现实中应用非常广泛，比如垃圾邮件识别，手写数字识别，人脸识别。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8516" y="3413504"/>
            <a:ext cx="4752340" cy="375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marR="0" lvl="3" indent="-34290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二分类问题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05544" y="3408043"/>
            <a:ext cx="4752340" cy="3758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00100" marR="0" lvl="3" indent="-342900" algn="l" defTabSz="914400" rtl="0" eaLnBrk="0" fontAlgn="base" latinLnBrk="0" hangingPunct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charset="0"/>
              <a:buChar char="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多分类问题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4" t="15184" r="16667" b="19630"/>
          <a:stretch>
            <a:fillRect/>
          </a:stretch>
        </p:blipFill>
        <p:spPr>
          <a:xfrm>
            <a:off x="1264745" y="3942635"/>
            <a:ext cx="2072696" cy="2102562"/>
          </a:xfrm>
          <a:prstGeom prst="rect">
            <a:avLst/>
          </a:prstGeom>
        </p:spPr>
      </p:pic>
      <p:sp>
        <p:nvSpPr>
          <p:cNvPr id="30" name="圆角矩形 10"/>
          <p:cNvSpPr/>
          <p:nvPr/>
        </p:nvSpPr>
        <p:spPr>
          <a:xfrm>
            <a:off x="4085586" y="4313964"/>
            <a:ext cx="1175268" cy="48952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垃圾邮件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1" name="圆角矩形 11"/>
          <p:cNvSpPr/>
          <p:nvPr/>
        </p:nvSpPr>
        <p:spPr>
          <a:xfrm>
            <a:off x="4085586" y="5149270"/>
            <a:ext cx="1175269" cy="4895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正常邮件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箭头连接符 31"/>
          <p:cNvCxnSpPr>
            <a:stCxn id="29" idx="3"/>
            <a:endCxn id="30" idx="1"/>
          </p:cNvCxnSpPr>
          <p:nvPr/>
        </p:nvCxnSpPr>
        <p:spPr>
          <a:xfrm flipV="1">
            <a:off x="3337441" y="4558728"/>
            <a:ext cx="748145" cy="4351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9" idx="3"/>
            <a:endCxn id="31" idx="1"/>
          </p:cNvCxnSpPr>
          <p:nvPr/>
        </p:nvCxnSpPr>
        <p:spPr>
          <a:xfrm>
            <a:off x="3337441" y="4993916"/>
            <a:ext cx="748145" cy="400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8" cstate="print"/>
          <a:srcRect l="22660" t="16161" r="22795" b="15825"/>
          <a:stretch>
            <a:fillRect/>
          </a:stretch>
        </p:blipFill>
        <p:spPr>
          <a:xfrm>
            <a:off x="6158282" y="3942635"/>
            <a:ext cx="1594141" cy="1987756"/>
          </a:xfrm>
          <a:prstGeom prst="rect">
            <a:avLst/>
          </a:prstGeom>
        </p:spPr>
      </p:pic>
      <p:sp>
        <p:nvSpPr>
          <p:cNvPr id="35" name="圆角矩形 17"/>
          <p:cNvSpPr/>
          <p:nvPr/>
        </p:nvSpPr>
        <p:spPr>
          <a:xfrm>
            <a:off x="8773276" y="4008820"/>
            <a:ext cx="1175268" cy="4895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科技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圆角矩形 18"/>
          <p:cNvSpPr/>
          <p:nvPr/>
        </p:nvSpPr>
        <p:spPr>
          <a:xfrm>
            <a:off x="8773276" y="4693736"/>
            <a:ext cx="1175268" cy="4895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军事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7" name="圆角矩形 19"/>
          <p:cNvSpPr/>
          <p:nvPr/>
        </p:nvSpPr>
        <p:spPr>
          <a:xfrm>
            <a:off x="8773276" y="5347362"/>
            <a:ext cx="1175269" cy="4895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娱乐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8" name="直接箭头连接符 37"/>
          <p:cNvCxnSpPr>
            <a:stCxn id="34" idx="3"/>
            <a:endCxn id="37" idx="1"/>
          </p:cNvCxnSpPr>
          <p:nvPr/>
        </p:nvCxnSpPr>
        <p:spPr>
          <a:xfrm>
            <a:off x="7752423" y="4936513"/>
            <a:ext cx="1020853" cy="655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4" idx="3"/>
            <a:endCxn id="35" idx="1"/>
          </p:cNvCxnSpPr>
          <p:nvPr/>
        </p:nvCxnSpPr>
        <p:spPr>
          <a:xfrm flipV="1">
            <a:off x="7752423" y="4253584"/>
            <a:ext cx="1020853" cy="6829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" idx="3"/>
            <a:endCxn id="36" idx="1"/>
          </p:cNvCxnSpPr>
          <p:nvPr/>
        </p:nvCxnSpPr>
        <p:spPr>
          <a:xfrm>
            <a:off x="7752423" y="4936513"/>
            <a:ext cx="1020853" cy="1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398849" y="559212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email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43952" y="542016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news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840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941" y="3156956"/>
            <a:ext cx="220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422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96778" y="3214688"/>
            <a:ext cx="2997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判别式算法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D8422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677881" y="1405809"/>
                <a:ext cx="10816128" cy="1129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457200" algn="just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给定包含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𝑁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个样本的训练数据集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𝑋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={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 (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 …, (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𝑁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)}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，其中样本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𝑥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所属的类别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y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∈{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, …,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𝐾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}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，即该数据集包含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𝐾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个类别。我们的算法希望学习到：在给定样本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=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的条件下，该样本被分类为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c</m:t>
                    </m:r>
                    <m:r>
                      <a:rPr kumimoji="0" lang="en-US" altLang="zh-CN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的概率。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1" y="1405809"/>
                <a:ext cx="10816128" cy="1129665"/>
              </a:xfrm>
              <a:prstGeom prst="rect">
                <a:avLst/>
              </a:prstGeom>
              <a:blipFill rotWithShape="1">
                <a:blip r:embed="rId6"/>
                <a:stretch>
                  <a:fillRect l="-3" t="-49" r="5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708810" y="2472669"/>
                <a:ext cx="7730273" cy="581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810" y="2472669"/>
                <a:ext cx="7730273" cy="581025"/>
              </a:xfrm>
              <a:prstGeom prst="rect">
                <a:avLst/>
              </a:prstGeom>
              <a:blipFill rotWithShape="1">
                <a:blip r:embed="rId7"/>
                <a:stretch>
                  <a:fillRect l="-5" t="-106" r="2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932004" y="3554730"/>
            <a:ext cx="380952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思路：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4597" y="3557270"/>
            <a:ext cx="285623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思路：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652047" y="4278630"/>
                <a:ext cx="2227597" cy="36933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直接对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建模。</a:t>
                </a:r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047" y="4278630"/>
                <a:ext cx="2227597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3" r="14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264744" y="4140835"/>
                <a:ext cx="4070350" cy="783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fontAlgn="auto">
                  <a:lnSpc>
                    <a:spcPct val="125000"/>
                  </a:lnSpc>
                  <a:buAutoNum type="arabicPeriod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先对联合概率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进行建模；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342900" indent="-342900" fontAlgn="auto">
                  <a:lnSpc>
                    <a:spcPct val="125000"/>
                  </a:lnSpc>
                  <a:buAutoNum type="arabicPeriod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进一步计算得到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；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744" y="4140835"/>
                <a:ext cx="4070350" cy="783590"/>
              </a:xfrm>
              <a:prstGeom prst="rect">
                <a:avLst/>
              </a:prstGeom>
              <a:blipFill rotWithShape="1">
                <a:blip r:embed="rId9"/>
                <a:stretch>
                  <a:fillRect l="-11" r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069164" y="4003040"/>
            <a:ext cx="4132580" cy="1059815"/>
          </a:xfrm>
          <a:prstGeom prst="rect">
            <a:avLst/>
          </a:prstGeom>
          <a:noFill/>
          <a:ln>
            <a:solidFill>
              <a:srgbClr val="DF452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644302" y="3992245"/>
            <a:ext cx="4132580" cy="1059815"/>
          </a:xfrm>
          <a:prstGeom prst="rect">
            <a:avLst/>
          </a:prstGeom>
          <a:noFill/>
          <a:ln>
            <a:solidFill>
              <a:srgbClr val="DF452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395554" y="5658485"/>
            <a:ext cx="380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贝叶斯分类器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32004" y="5165090"/>
            <a:ext cx="380952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代表算法：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64597" y="5165090"/>
            <a:ext cx="380952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代表算法：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017047" y="5602605"/>
            <a:ext cx="380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、决策树、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025525" y="1286510"/>
                <a:ext cx="9909175" cy="28835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just" fontAlgn="auto">
                  <a:lnSpc>
                    <a:spcPct val="175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    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基本思路：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对于给出的待分类项，求解在此项出现的条件下各个类别出现的概率，哪个最大，就认为此待分类项属于哪个类别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。朴素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贝叶斯分类器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认为事件属性在概率分布上是独立的。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fontAlgn="auto">
                  <a:lnSpc>
                    <a:spcPct val="175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   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贝叶斯定理：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2000" b="0" i="0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|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)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𝐵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𝑃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𝐴</m:t>
                        </m:r>
                        <m:r>
                          <a:rPr lang="en-US" altLang="zh-CN" sz="2000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;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just" fontAlgn="auto">
                  <a:lnSpc>
                    <a:spcPct val="175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  <m:r>
                      <a:rPr lang="zh-CN" altLang="en-US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为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事件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B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事件发生的概率，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b="0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表示一个条件概率，即在事件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发生的情况下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B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发生的概率，而</a:t>
                </a:r>
                <a14:m>
                  <m:oMath xmlns:m="http://schemas.openxmlformats.org/officeDocument/2006/math">
                    <m:r>
                      <a:rPr lang="en-US" altLang="zh-CN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e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𝐵</m:t>
                        </m:r>
                      </m:e>
                    </m:d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则表示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事件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B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发生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的情况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下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A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发生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概率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。</a:t>
                </a:r>
                <a:endParaRPr lang="zh-CN" altLang="en-US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25" y="1286510"/>
                <a:ext cx="9909175" cy="28835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025525" y="1286510"/>
                <a:ext cx="9909175" cy="502475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1" algn="just" fontAlgn="auto"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    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朴素贝叶斯算法的分类过程如下：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 fontAlgn="auto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假设一个待分类样本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</a:t>
                </a:r>
                <a:r>
                  <a:rPr lang="en-US" altLang="zh-CN" dirty="0" smtClean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</a:t>
                </a:r>
                <a:r>
                  <a:rPr lang="en-US" altLang="zh-CN" dirty="0" smtClean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</a:t>
                </a:r>
                <a:r>
                  <a:rPr lang="en-US" altLang="zh-CN" dirty="0" smtClean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}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是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的属性，整个样本集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可以被分成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n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类，类别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y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</a:t>
                </a:r>
                <a:r>
                  <a:rPr lang="en-US" altLang="zh-CN" dirty="0" smtClean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,</a:t>
                </a:r>
                <a:r>
                  <a:rPr lang="en-US" altLang="zh-CN" dirty="0" smtClean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}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则预测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的所属类别为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0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arg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𝑚𝑎𝑥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/>
                            <a:ea typeface="Cambria Math" panose="02040503050406030204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/>
                            <a:ea typeface="Cambria Math" panose="02040503050406030204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/>
                            <a:ea typeface="Cambria Math" panose="02040503050406030204"/>
                          </a:rPr>
                          <m:t>𝑘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/>
                        <a:ea typeface="Cambria Math" panose="02040503050406030204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Cambria Math" panose="02040503050406030204"/>
                      </a:rPr>
                      <m:t>𝑦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)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，根据贝叶斯定理可得：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 fontAlgn="auto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 fontAlgn="auto">
                  <a:lnSpc>
                    <a:spcPct val="150000"/>
                  </a:lnSpc>
                </a:pPr>
                <a:r>
                  <a:rPr lang="en-US" altLang="zh-CN" b="0" i="1" dirty="0" smtClean="0">
                    <a:latin typeface="Cambria Math" panose="02040503050406030204"/>
                    <a:ea typeface="微软雅黑" panose="020B0503020204020204" pitchFamily="34" charset="-122"/>
                  </a:rPr>
                  <a:t> </a:t>
                </a:r>
                <a:r>
                  <a:rPr lang="zh-CN" altLang="en-US" b="0" dirty="0" smtClean="0">
                    <a:latin typeface="Cambria Math" panose="02040503050406030204"/>
                    <a:ea typeface="微软雅黑" panose="020B0503020204020204" pitchFamily="34" charset="-122"/>
                  </a:rPr>
                  <a:t>其中，</a:t>
                </a:r>
                <a:r>
                  <a:rPr lang="en-US" altLang="zh-CN" b="0" dirty="0" smtClean="0">
                    <a:latin typeface="Cambria Math" panose="02040503050406030204"/>
                    <a:ea typeface="微软雅黑" panose="020B0503020204020204" pitchFamily="34" charset="-122"/>
                  </a:rPr>
                  <a:t>p(y</a:t>
                </a:r>
                <a:r>
                  <a:rPr lang="en-US" altLang="zh-CN" b="0" baseline="-25000" dirty="0" smtClean="0">
                    <a:latin typeface="Cambria Math" panose="02040503050406030204"/>
                    <a:ea typeface="微软雅黑" panose="020B0503020204020204" pitchFamily="34" charset="-122"/>
                  </a:rPr>
                  <a:t>k</a:t>
                </a:r>
                <a:r>
                  <a:rPr lang="en-US" altLang="zh-CN" b="0" dirty="0" smtClean="0">
                    <a:latin typeface="Cambria Math" panose="02040503050406030204"/>
                    <a:ea typeface="微软雅黑" panose="020B0503020204020204" pitchFamily="34" charset="-122"/>
                  </a:rPr>
                  <a:t>)</a:t>
                </a:r>
                <a:r>
                  <a:rPr lang="en-US" altLang="zh-CN" b="0" i="1" dirty="0" smtClean="0">
                    <a:latin typeface="Cambria Math" panose="02040503050406030204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baseline="3000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𝑦𝑘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，</a:t>
                </a:r>
                <a:r>
                  <a:rPr lang="en-US" altLang="zh-CN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x</a:t>
                </a:r>
                <a:r>
                  <a:rPr lang="en-US" altLang="zh-CN" baseline="300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yk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表示样本集</a:t>
                </a:r>
                <a:r>
                  <a:rPr lang="en-US" altLang="zh-CN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X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中属于类别</a:t>
                </a:r>
                <a:r>
                  <a:rPr lang="en-US" altLang="zh-CN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y</a:t>
                </a:r>
                <a:r>
                  <a:rPr lang="en-US" altLang="zh-CN" baseline="-250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k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的样本个数，</a:t>
                </a:r>
                <a:r>
                  <a:rPr lang="en-US" altLang="zh-CN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|X|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表示样本集</a:t>
                </a:r>
                <a:r>
                  <a:rPr lang="en-US" altLang="zh-CN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X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</a:rPr>
                  <a:t>的样本个数。</a:t>
                </a:r>
                <a:endParaRPr lang="en-US" altLang="zh-CN" b="0" i="1" dirty="0" smtClean="0">
                  <a:latin typeface="Cambria Math" panose="02040503050406030204"/>
                  <a:ea typeface="微软雅黑" panose="020B0503020204020204" pitchFamily="34" charset="-122"/>
                </a:endParaRPr>
              </a:p>
              <a:p>
                <a:pPr lvl="1" algn="just" fontAlgn="auto">
                  <a:lnSpc>
                    <a:spcPct val="150000"/>
                  </a:lnSpc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由</a:t>
                </a:r>
                <a:r>
                  <a:rPr lang="en-US" altLang="zh-CN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D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  <a:sym typeface="+mn-ea"/>
                  </a:rPr>
                  <a:t>个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0" i="0">
                        <a:latin typeface="Cambria Math" panose="02040503050406030204"/>
                        <a:ea typeface="微软雅黑" panose="020B0503020204020204" pitchFamily="34" charset="-122"/>
                      </a:rPr>
                      <m:t>属性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构成，</m:t>
                    </m:r>
                    <m:r>
                      <m:rPr>
                        <m:nor/>
                      </m:rPr>
                      <a:rPr lang="zh-CN" altLang="en-US" b="0" i="0">
                        <a:latin typeface="Cambria Math" panose="02040503050406030204"/>
                        <a:ea typeface="微软雅黑" panose="020B0503020204020204" pitchFamily="34" charset="-122"/>
                      </a:rPr>
                      <m:t>朴素贝叶斯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算法</m:t>
                    </m:r>
                    <m:r>
                      <m:rPr>
                        <m:nor/>
                      </m:rPr>
                      <a:rPr lang="zh-CN" altLang="en-US" b="0" i="0">
                        <a:latin typeface="Cambria Math" panose="02040503050406030204"/>
                        <a:ea typeface="微软雅黑" panose="020B0503020204020204" pitchFamily="34" charset="-122"/>
                      </a:rPr>
                      <m:t>默认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这些</m:t>
                    </m:r>
                    <m:r>
                      <m:rPr>
                        <m:nor/>
                      </m:rPr>
                      <a:rPr lang="zh-CN" altLang="en-US" b="0" i="0">
                        <a:latin typeface="Cambria Math" panose="02040503050406030204"/>
                        <a:ea typeface="微软雅黑" panose="020B0503020204020204" pitchFamily="34" charset="-122"/>
                      </a:rPr>
                      <m:t>属性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是</m:t>
                    </m:r>
                    <m:r>
                      <a:rPr lang="zh-CN" altLang="en-US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相互</m:t>
                    </m:r>
                    <m:r>
                      <a:rPr lang="zh-CN" altLang="en-US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独立的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，</m:t>
                    </m:r>
                    <m:r>
                      <m:rPr>
                        <m:nor/>
                      </m:rPr>
                      <a:rPr lang="zh-CN" altLang="en-US" b="0" i="0">
                        <a:latin typeface="Cambria Math" panose="02040503050406030204"/>
                        <a:ea typeface="微软雅黑" panose="020B0503020204020204" pitchFamily="34" charset="-122"/>
                      </a:rPr>
                      <m:t>那么</m:t>
                    </m:r>
                    <m:r>
                      <m:rPr>
                        <m:nor/>
                      </m:rPr>
                      <a:rPr lang="zh-CN" altLang="en-US" b="0" i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可得</m:t>
                    </m:r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计算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公式：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𝐷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525" y="1286510"/>
                <a:ext cx="9909175" cy="502475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朴素贝叶斯分类算法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4" y="1413453"/>
                <a:ext cx="10725350" cy="3397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zh-CN" altLang="en-US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计算公式如下：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①离散型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𝑚</m:t>
                        </m:r>
                      </m:num>
                      <m:den>
                        <m:r>
                          <a:rPr lang="en-US" altLang="zh-CN" b="0" i="1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  </m:t>
                    </m:r>
                    <m:r>
                      <a:rPr lang="zh-CN" altLang="en-US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其中</m:t>
                    </m:r>
                    <m:r>
                      <a:rPr lang="en-US" altLang="zh-CN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𝑛</m:t>
                    </m:r>
                    <m:r>
                      <a:rPr lang="zh-CN" altLang="en-US" b="0" i="1">
                        <a:latin typeface="Cambria Math" panose="02040503050406030204"/>
                        <a:ea typeface="微软雅黑" panose="020B0503020204020204" pitchFamily="34" charset="-122"/>
                      </a:rPr>
                      <m:t>表示属于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实例个数，</m:t>
                    </m:r>
                    <m:r>
                      <a:rPr lang="en-US" altLang="zh-CN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而</m:t>
                    </m:r>
                    <m:r>
                      <a:rPr lang="en-US" altLang="zh-CN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𝑚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为属性值包含</m:t>
                    </m:r>
                    <m:sSub>
                      <m:sSubPr>
                        <m:ctrlP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的个数。</m:t>
                    </m:r>
                  </m:oMath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②连续性  通常假设连续属性均服从均值为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𝜇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、标准差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𝜎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为的高斯分布，即：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dirty="0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G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x</m:t>
                          </m:r>
                          <m:r>
                            <a:rPr lang="en-US" altLang="zh-CN" b="0" i="0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zh-CN" b="0" i="1" dirty="0" smtClean="0">
                              <a:latin typeface="Cambria Math" panose="02040503050406030204"/>
                              <a:ea typeface="Cambria Math" panose="02040503050406030204"/>
                            </a:rPr>
                            <m:t>μ</m:t>
                          </m:r>
                          <m:r>
                            <a:rPr lang="en-US" altLang="zh-CN" b="0" i="1" dirty="0" smtClean="0">
                              <a:latin typeface="Cambria Math" panose="02040503050406030204"/>
                              <a:ea typeface="Cambria Math" panose="02040503050406030204"/>
                            </a:rPr>
                            <m:t>,</m:t>
                          </m:r>
                          <m:r>
                            <a:rPr lang="zh-CN" altLang="el-GR" b="0" i="1" dirty="0" smtClean="0">
                              <a:latin typeface="Cambria Math" panose="02040503050406030204"/>
                              <a:ea typeface="Cambria Math" panose="02040503050406030204"/>
                            </a:rPr>
                            <m:t>𝜎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dirty="0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zh-CN" altLang="en-US" b="0" i="1" dirty="0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e>
                          </m:rad>
                          <m:r>
                            <a:rPr lang="zh-CN" altLang="en-US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𝜎</m:t>
                          </m:r>
                        </m:den>
                      </m:f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zh-CN" altLang="en-US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𝜇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dirty="0">
                                      <a:latin typeface="Cambria Math" panose="02040503050406030204"/>
                                      <a:ea typeface="Cambria Math" panose="02040503050406030204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dirty="0">
                        <a:latin typeface="Cambria Math" panose="02040503050406030204"/>
                        <a:ea typeface="微软雅黑" panose="020B0503020204020204" pitchFamily="34" charset="-122"/>
                      </a:rPr>
                      <m:t>P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0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G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，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其中</m:t>
                    </m:r>
                    <m:sSub>
                      <m:sSubPr>
                        <m:ctrlP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b="0" i="1" dirty="0" smtClean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，</m:t>
                        </m:r>
                      </m:sub>
                    </m:sSub>
                    <m:sSub>
                      <m:sSubPr>
                        <m:ctrlPr>
                          <a:rPr lang="en-US" altLang="zh-CN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0" i="1" dirty="0">
                            <a:latin typeface="Cambria Math" panose="02040503050406030204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dirty="0">
                                <a:latin typeface="Cambria Math" panose="02040503050406030204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表示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数据对象</m:t>
                    </m:r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均值</m:t>
                    </m:r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和</m:t>
                    </m:r>
                    <m:r>
                      <a:rPr lang="zh-CN" altLang="en-US" b="0" i="1" dirty="0">
                        <a:latin typeface="Cambria Math" panose="02040503050406030204"/>
                        <a:ea typeface="微软雅黑" panose="020B0503020204020204" pitchFamily="34" charset="-122"/>
                      </a:rPr>
                      <m:t>方差</m:t>
                    </m:r>
                    <m:r>
                      <a:rPr lang="zh-CN" altLang="en-US" b="0" i="1" dirty="0" smtClean="0">
                        <a:latin typeface="Cambria Math" panose="02040503050406030204"/>
                        <a:ea typeface="微软雅黑" panose="020B0503020204020204" pitchFamily="34" charset="-122"/>
                      </a:rPr>
                      <m:t>。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3397885"/>
              </a:xfrm>
              <a:prstGeom prst="rect">
                <a:avLst/>
              </a:prstGeom>
              <a:blipFill rotWithShape="1">
                <a:blip r:embed="rId6"/>
                <a:stretch>
                  <a:fillRect l="-6" t="-17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样本属性分布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分类算法评估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29330" y="6457950"/>
            <a:ext cx="8289925" cy="306705"/>
            <a:chOff x="5558" y="10170"/>
            <a:chExt cx="13055" cy="48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558" y="10170"/>
              <a:ext cx="13055" cy="0"/>
            </a:xfrm>
            <a:prstGeom prst="line">
              <a:avLst/>
            </a:prstGeom>
            <a:ln>
              <a:solidFill>
                <a:srgbClr val="D842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15667" y="10170"/>
              <a:ext cx="294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rPr>
                <a:t>朴素贝叶斯分类</a:t>
              </a:r>
              <a:endPara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825672" y="987190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准确率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881" y="1405809"/>
            <a:ext cx="10816128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准确率，即预测正确的样本个数占全部样本个数的比例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343464" y="2024093"/>
                <a:ext cx="3030842" cy="8720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464" y="2024093"/>
                <a:ext cx="3030842" cy="872098"/>
              </a:xfrm>
              <a:prstGeom prst="rect">
                <a:avLst/>
              </a:prstGeom>
              <a:blipFill rotWithShape="1">
                <a:blip r:embed="rId6"/>
                <a:stretch>
                  <a:fillRect l="-6" t="-40" r="6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328005" y="2024093"/>
                <a:ext cx="3030842" cy="617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!=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005" y="2024093"/>
                <a:ext cx="3030842" cy="617861"/>
              </a:xfrm>
              <a:prstGeom prst="rect">
                <a:avLst/>
              </a:prstGeom>
              <a:blipFill rotWithShape="1">
                <a:blip r:embed="rId7"/>
                <a:stretch>
                  <a:fillRect l="-8" t="-56" r="7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825672" y="2980258"/>
            <a:ext cx="4505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7881" y="3444131"/>
            <a:ext cx="10816128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分数（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F1 Score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），是统计学中用来衡量二分类模型精确度的一种指标。它同时兼顾了分类模型的精确率和召回率。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分数可以看作是模型精确率和召回率的一种调和平均，它的最大值是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，最小值是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544" y="4745490"/>
            <a:ext cx="4028586" cy="799519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9"/>
            </p:custDataLst>
          </p:nvPr>
        </p:nvGraphicFramePr>
        <p:xfrm>
          <a:off x="7215505" y="4417060"/>
          <a:ext cx="3853815" cy="1609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05"/>
                <a:gridCol w="1284605"/>
                <a:gridCol w="1284605"/>
              </a:tblGrid>
              <a:tr h="33528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真实情况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 anchor="ctr" anchorCtr="0">
                    <a:solidFill>
                      <a:srgbClr val="DF452B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预测结果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>
                    <a:solidFill>
                      <a:srgbClr val="DF452B"/>
                    </a:solidFill>
                  </a:tcPr>
                </a:tc>
                <a:tc hMerge="1">
                  <a:tcPr/>
                </a:tc>
              </a:tr>
              <a:tr h="3352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正例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反例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</a:tr>
              <a:tr h="4686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正例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TP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（真正例）</a:t>
                      </a:r>
                      <a:endParaRPr lang="zh-CN" altLang="zh-CN" sz="16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FN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（假反例）</a:t>
                      </a:r>
                      <a:endParaRPr lang="zh-CN" altLang="zh-CN" sz="16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</a:tr>
              <a:tr h="4699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ea typeface="楷体" panose="02010609060101010101" charset="-122"/>
                        </a:rPr>
                        <a:t>反例</a:t>
                      </a:r>
                      <a:endParaRPr lang="zh-CN" altLang="en-US" sz="1600">
                        <a:latin typeface="Times New Roman" panose="02020603050405020304" pitchFamily="18" charset="0"/>
                        <a:ea typeface="楷体" panose="02010609060101010101" charset="-122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FP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（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  <a:sym typeface="+mn-ea"/>
                        </a:rPr>
                        <a:t>假正例）</a:t>
                      </a:r>
                      <a:endParaRPr lang="zh-CN" altLang="zh-CN" sz="16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TN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（真反</a:t>
                      </a:r>
                      <a:r>
                        <a:rPr lang="zh-CN" altLang="zh-CN" sz="1600">
                          <a:latin typeface="Times New Roman" panose="02020603050405020304" pitchFamily="18" charset="0"/>
                          <a:ea typeface="楷体" panose="02010609060101010101" charset="-122"/>
                          <a:cs typeface="Times New Roman" panose="02020603050405020304" pitchFamily="18" charset="0"/>
                        </a:rPr>
                        <a:t>例）</a:t>
                      </a:r>
                      <a:endParaRPr lang="zh-CN" altLang="zh-CN" sz="1600">
                        <a:latin typeface="Times New Roman" panose="02020603050405020304" pitchFamily="18" charset="0"/>
                        <a:ea typeface="楷体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59cc088d-4c20-492a-8e46-79caac8326cd}"/>
  <p:tag name="TABLE_ENDDRAG_ORIGIN_RECT" val="303*118"/>
  <p:tag name="TABLE_ENDDRAG_RECT" val="558*353*303*118"/>
</p:tagLst>
</file>

<file path=ppt/tags/tag2.xml><?xml version="1.0" encoding="utf-8"?>
<p:tagLst xmlns:p="http://schemas.openxmlformats.org/presentationml/2006/main">
  <p:tag name="KSO_WM_UNIT_TABLE_BEAUTIFY" val="smartTable{ccb1ed50-4dfc-49fb-8729-ec4c09d161c0}"/>
</p:tagLst>
</file>

<file path=ppt/tags/tag3.xml><?xml version="1.0" encoding="utf-8"?>
<p:tagLst xmlns:p="http://schemas.openxmlformats.org/presentationml/2006/main">
  <p:tag name="KSO_WM_UNIT_TABLE_BEAUTIFY" val="smartTable{d942831d-77f4-4ad8-8b4f-3cd5a8e24625}"/>
</p:tagLst>
</file>

<file path=ppt/tags/tag4.xml><?xml version="1.0" encoding="utf-8"?>
<p:tagLst xmlns:p="http://schemas.openxmlformats.org/presentationml/2006/main">
  <p:tag name="KSO_WM_UNIT_TABLE_BEAUTIFY" val="smartTable{d942831d-77f4-4ad8-8b4f-3cd5a8e24625}"/>
</p:tagLst>
</file>

<file path=ppt/tags/tag5.xml><?xml version="1.0" encoding="utf-8"?>
<p:tagLst xmlns:p="http://schemas.openxmlformats.org/presentationml/2006/main">
  <p:tag name="KSO_WM_UNIT_TABLE_BEAUTIFY" val="smartTable{ccb1ed50-4dfc-49fb-8729-ec4c09d161c0}"/>
</p:tagLst>
</file>

<file path=ppt/tags/tag6.xml><?xml version="1.0" encoding="utf-8"?>
<p:tagLst xmlns:p="http://schemas.openxmlformats.org/presentationml/2006/main">
  <p:tag name="COMMONDATA" val="eyJoZGlkIjoiMWQ2YWUwNmFlNjc3NDU3NDQzYjZlMGU4YzQxNjU0NjYifQ=="/>
  <p:tag name="KSO_WPP_MARK_KEY" val="0a094122-9681-45c5-943a-90beda73e34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arrow" w="med" len="med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4912</Words>
  <Application>WPS 演示</Application>
  <PresentationFormat>宽屏</PresentationFormat>
  <Paragraphs>738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Verdana</vt:lpstr>
      <vt:lpstr>微软雅黑</vt:lpstr>
      <vt:lpstr>Times New Roman</vt:lpstr>
      <vt:lpstr>楷体</vt:lpstr>
      <vt:lpstr>Cambria Math</vt:lpstr>
      <vt:lpstr>Wingdings</vt:lpstr>
      <vt:lpstr>等线</vt:lpstr>
      <vt:lpstr>Cascadia Code</vt:lpstr>
      <vt:lpstr>Segoe Print</vt:lpstr>
      <vt:lpstr>Cambria Math</vt:lpstr>
      <vt:lpstr>Arial Unicode MS</vt:lpstr>
      <vt:lpstr>等线 Light</vt:lpstr>
      <vt:lpstr>Calibri</vt:lpstr>
      <vt:lpstr>Helvetica Neue</vt:lpstr>
      <vt:lpstr>MS Mincho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785</cp:revision>
  <dcterms:created xsi:type="dcterms:W3CDTF">2020-07-22T07:30:00Z</dcterms:created>
  <dcterms:modified xsi:type="dcterms:W3CDTF">2023-05-15T06:56:40Z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110A995DB5BD4ED495BBD98E2D84FAC8</vt:lpwstr>
  </property>
  <property fmtid="{D5CDD505-2E9C-101B-9397-08002B2CF9AE}" pid="3" name="KSOProductBuildVer">
    <vt:lpwstr>2052-11.1.0.14309</vt:lpwstr>
  </property>
</Properties>
</file>